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10287000" cx="18288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2" roundtripDataSignature="AMtx7mj0iKfk2N6jWFllJhBLRHFPMfAI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f1e7eabfdb_3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8" name="Google Shape;218;gf1e7eabfdb_3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f1e7eabfd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5" name="Google Shape;225;gf1e7eabfdb_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7" name="Google Shape;23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0" name="Google Shape;12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5f81e424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5f81e42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1e7eabfdb_2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f1e7eabfdb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1e7eabfdb_2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f1e7eabfdb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1e7eabfdb_3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1e7eabfdb_3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f5f81e4249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7" name="Google Shape;187;gf5f81e4249_1_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0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0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8726125" y="1028700"/>
            <a:ext cx="9220682" cy="8229600"/>
            <a:chOff x="19671" y="0"/>
            <a:chExt cx="12294242" cy="10972800"/>
          </a:xfrm>
        </p:grpSpPr>
        <p:sp>
          <p:nvSpPr>
            <p:cNvPr id="85" name="Google Shape;85;p1"/>
            <p:cNvSpPr/>
            <p:nvPr/>
          </p:nvSpPr>
          <p:spPr>
            <a:xfrm>
              <a:off x="19671" y="0"/>
              <a:ext cx="8777619" cy="8816962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FF9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6" name="Google Shape;86;p1"/>
            <p:cNvPicPr preferRelativeResize="0"/>
            <p:nvPr/>
          </p:nvPicPr>
          <p:blipFill rotWithShape="1">
            <a:blip r:embed="rId3">
              <a:alphaModFix amt="51000"/>
            </a:blip>
            <a:srcRect b="0" l="0" r="0" t="0"/>
            <a:stretch/>
          </p:blipFill>
          <p:spPr>
            <a:xfrm>
              <a:off x="4270524" y="8181074"/>
              <a:ext cx="8043389" cy="2791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2211" y="624687"/>
              <a:ext cx="9699122" cy="1002493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" name="Google Shape;88;p1"/>
          <p:cNvGrpSpPr/>
          <p:nvPr/>
        </p:nvGrpSpPr>
        <p:grpSpPr>
          <a:xfrm>
            <a:off x="5340000" y="8692140"/>
            <a:ext cx="825500" cy="825500"/>
            <a:chOff x="0" y="0"/>
            <a:chExt cx="1100667" cy="1100667"/>
          </a:xfrm>
        </p:grpSpPr>
        <p:sp>
          <p:nvSpPr>
            <p:cNvPr id="89" name="Google Shape;89;p1"/>
            <p:cNvSpPr/>
            <p:nvPr/>
          </p:nvSpPr>
          <p:spPr>
            <a:xfrm>
              <a:off x="0" y="0"/>
              <a:ext cx="1100667" cy="1100667"/>
            </a:xfrm>
            <a:custGeom>
              <a:rect b="b" l="l" r="r" t="t"/>
              <a:pathLst>
                <a:path extrusionOk="0"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368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 rot="-5400000">
              <a:off x="436385" y="452780"/>
              <a:ext cx="290178" cy="195107"/>
            </a:xfrm>
            <a:custGeom>
              <a:rect b="b" l="l" r="r" t="t"/>
              <a:pathLst>
                <a:path extrusionOk="0"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91" name="Google Shape;91;p1"/>
          <p:cNvSpPr txBox="1"/>
          <p:nvPr/>
        </p:nvSpPr>
        <p:spPr>
          <a:xfrm>
            <a:off x="1028700" y="8142790"/>
            <a:ext cx="3969300" cy="19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Tim Kamboja:</a:t>
            </a:r>
            <a:endParaRPr b="1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Azis Rahmanto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Fahmi Ramadhan Putra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Ridho Ardia Rahman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Umi Purnamasari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" name="Google Shape;92;p1"/>
          <p:cNvGrpSpPr/>
          <p:nvPr/>
        </p:nvGrpSpPr>
        <p:grpSpPr>
          <a:xfrm>
            <a:off x="1028700" y="992975"/>
            <a:ext cx="9424125" cy="3452875"/>
            <a:chOff x="0" y="-47633"/>
            <a:chExt cx="12565500" cy="4603833"/>
          </a:xfrm>
        </p:grpSpPr>
        <p:sp>
          <p:nvSpPr>
            <p:cNvPr id="93" name="Google Shape;93;p1"/>
            <p:cNvSpPr txBox="1"/>
            <p:nvPr/>
          </p:nvSpPr>
          <p:spPr>
            <a:xfrm>
              <a:off x="0" y="1313500"/>
              <a:ext cx="12565500" cy="324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900"/>
                <a:buFont typeface="Arial"/>
                <a:buNone/>
              </a:pPr>
              <a:r>
                <a:rPr b="0" i="0" lang="en-US" sz="79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lang="en-US" sz="7900">
                  <a:solidFill>
                    <a:srgbClr val="FF0000"/>
                  </a:solidFill>
                </a:rPr>
                <a:t>4</a:t>
              </a:r>
              <a:endParaRPr sz="7900">
                <a:solidFill>
                  <a:srgbClr val="FF0000"/>
                </a:solidFill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900"/>
                <a:buFont typeface="Arial"/>
                <a:buNone/>
              </a:pPr>
              <a:r>
                <a:rPr lang="en-US" sz="7900">
                  <a:solidFill>
                    <a:srgbClr val="0E2C4B"/>
                  </a:solidFill>
                </a:rPr>
                <a:t>Data Preprocessing</a:t>
              </a:r>
              <a:endParaRPr b="0" i="0" sz="7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0" y="-47633"/>
              <a:ext cx="77850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5" name="Google Shape;9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703975" y="1144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 txBox="1"/>
          <p:nvPr/>
        </p:nvSpPr>
        <p:spPr>
          <a:xfrm>
            <a:off x="182100" y="114450"/>
            <a:ext cx="8170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Analisis Churn dalam Pemasaran</a:t>
            </a:r>
            <a:endParaRPr b="1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1e7eabfdb_3_86"/>
          <p:cNvSpPr txBox="1"/>
          <p:nvPr/>
        </p:nvSpPr>
        <p:spPr>
          <a:xfrm>
            <a:off x="782707" y="1028700"/>
            <a:ext cx="164766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Hasil</a:t>
            </a:r>
            <a:r>
              <a:rPr lang="en-US" sz="7000">
                <a:solidFill>
                  <a:srgbClr val="0E2C4B"/>
                </a:solidFill>
              </a:rPr>
              <a:t> </a:t>
            </a:r>
            <a:r>
              <a:rPr lang="en-US" sz="7000">
                <a:solidFill>
                  <a:srgbClr val="F36825"/>
                </a:solidFill>
              </a:rPr>
              <a:t>Scaling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gf1e7eabfdb_3_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95650" y="8047825"/>
            <a:ext cx="2431426" cy="180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f1e7eabfdb_3_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400" y="2334900"/>
            <a:ext cx="14643626" cy="740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f1e7eabfdb_3_0"/>
          <p:cNvSpPr txBox="1"/>
          <p:nvPr/>
        </p:nvSpPr>
        <p:spPr>
          <a:xfrm>
            <a:off x="782707" y="1028700"/>
            <a:ext cx="164766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Imbalance Dataset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8" name="Google Shape;228;gf1e7eabfdb_3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95650" y="8047825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f1e7eabfdb_3_0"/>
          <p:cNvSpPr txBox="1"/>
          <p:nvPr/>
        </p:nvSpPr>
        <p:spPr>
          <a:xfrm>
            <a:off x="858900" y="2567975"/>
            <a:ext cx="6660900" cy="1273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Counter(y_train)</a:t>
            </a:r>
            <a:endParaRPr sz="3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Counter({0: 6365, 1: 1635})</a:t>
            </a:r>
            <a:endParaRPr sz="3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0" name="Google Shape;230;gf1e7eabfdb_3_0"/>
          <p:cNvSpPr txBox="1"/>
          <p:nvPr/>
        </p:nvSpPr>
        <p:spPr>
          <a:xfrm>
            <a:off x="630300" y="4534450"/>
            <a:ext cx="77085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Pada data target (y_train), terlihat perbandingan yang cukup jauh antara pengguna yang tidak keluar (0) dan yang keluar (1). Agar target data training lebih seimbang kita akan melakukan balancing dataset menggunakan metode SMOTE.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gf1e7eabfdb_3_0"/>
          <p:cNvSpPr txBox="1"/>
          <p:nvPr/>
        </p:nvSpPr>
        <p:spPr>
          <a:xfrm>
            <a:off x="8741150" y="4526975"/>
            <a:ext cx="9387900" cy="2361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lang="en-US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imblearn.over_sampling </a:t>
            </a:r>
            <a:r>
              <a:rPr lang="en-US" sz="2200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lang="en-US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SMOTE</a:t>
            </a:r>
            <a:endParaRPr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X_dummy = pd.get_dummies(X_train)</a:t>
            </a:r>
            <a:endParaRPr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X_dummy = X_dummy.fillna(</a:t>
            </a:r>
            <a:r>
              <a:rPr lang="en-US" sz="2200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lang="en-US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smote = SMOTE(sampling_strategy = </a:t>
            </a:r>
            <a:r>
              <a:rPr lang="en-US" sz="2200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0.5</a:t>
            </a:r>
            <a:r>
              <a:rPr lang="en-US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X_smote, y_smote = smote.fit_resample(X_dummy,y_train)</a:t>
            </a:r>
            <a:endParaRPr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2" name="Google Shape;232;gf1e7eabfdb_3_0"/>
          <p:cNvSpPr txBox="1"/>
          <p:nvPr/>
        </p:nvSpPr>
        <p:spPr>
          <a:xfrm>
            <a:off x="7405325" y="7892500"/>
            <a:ext cx="6660900" cy="12732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Counter(y_smote)</a:t>
            </a:r>
            <a:endParaRPr sz="3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Counter({0: 6365, 1: 3182})</a:t>
            </a:r>
            <a:endParaRPr sz="3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3" name="Google Shape;233;gf1e7eabfdb_3_0"/>
          <p:cNvSpPr txBox="1"/>
          <p:nvPr/>
        </p:nvSpPr>
        <p:spPr>
          <a:xfrm>
            <a:off x="7519800" y="2721150"/>
            <a:ext cx="4428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BEFORE</a:t>
            </a:r>
            <a:endParaRPr sz="50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gf1e7eabfdb_3_0"/>
          <p:cNvSpPr txBox="1"/>
          <p:nvPr/>
        </p:nvSpPr>
        <p:spPr>
          <a:xfrm>
            <a:off x="2977325" y="8051950"/>
            <a:ext cx="4428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AFTER</a:t>
            </a:r>
            <a:endParaRPr sz="5000">
              <a:solidFill>
                <a:srgbClr val="B7B7B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15"/>
          <p:cNvPicPr preferRelativeResize="0"/>
          <p:nvPr/>
        </p:nvPicPr>
        <p:blipFill rotWithShape="1">
          <a:blip r:embed="rId3">
            <a:alphaModFix amt="21999"/>
          </a:blip>
          <a:srcRect b="0" l="0" r="0" t="0"/>
          <a:stretch/>
        </p:blipFill>
        <p:spPr>
          <a:xfrm>
            <a:off x="13971016" y="7410359"/>
            <a:ext cx="3288284" cy="1141308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5"/>
          <p:cNvSpPr/>
          <p:nvPr/>
        </p:nvSpPr>
        <p:spPr>
          <a:xfrm>
            <a:off x="3063954" y="2122975"/>
            <a:ext cx="12160093" cy="6041050"/>
          </a:xfrm>
          <a:custGeom>
            <a:rect b="b" l="l" r="r" t="t"/>
            <a:pathLst>
              <a:path extrusionOk="0" h="4832840" w="9728074">
                <a:moveTo>
                  <a:pt x="9603614" y="4832840"/>
                </a:moveTo>
                <a:lnTo>
                  <a:pt x="124460" y="4832840"/>
                </a:lnTo>
                <a:cubicBezTo>
                  <a:pt x="55880" y="4832840"/>
                  <a:pt x="0" y="4776960"/>
                  <a:pt x="0" y="470838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9603614" y="0"/>
                </a:lnTo>
                <a:cubicBezTo>
                  <a:pt x="9672194" y="0"/>
                  <a:pt x="9728074" y="55880"/>
                  <a:pt x="9728074" y="124460"/>
                </a:cubicBezTo>
                <a:lnTo>
                  <a:pt x="9728074" y="4708380"/>
                </a:lnTo>
                <a:cubicBezTo>
                  <a:pt x="9728074" y="4776960"/>
                  <a:pt x="9672194" y="4832840"/>
                  <a:pt x="9603614" y="48328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1" name="Google Shape;241;p15"/>
          <p:cNvGrpSpPr/>
          <p:nvPr/>
        </p:nvGrpSpPr>
        <p:grpSpPr>
          <a:xfrm>
            <a:off x="4908869" y="3556226"/>
            <a:ext cx="8470400" cy="1978864"/>
            <a:chOff x="0" y="0"/>
            <a:chExt cx="11293867" cy="2638485"/>
          </a:xfrm>
        </p:grpSpPr>
        <p:sp>
          <p:nvSpPr>
            <p:cNvPr id="242" name="Google Shape;242;p15"/>
            <p:cNvSpPr txBox="1"/>
            <p:nvPr/>
          </p:nvSpPr>
          <p:spPr>
            <a:xfrm>
              <a:off x="0" y="0"/>
              <a:ext cx="11293800" cy="14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0" i="0" lang="en-US" sz="70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Terima </a:t>
              </a:r>
              <a:r>
                <a:rPr b="0" i="0" lang="en-US" sz="7000" u="none" cap="none" strike="noStrike">
                  <a:solidFill>
                    <a:srgbClr val="F36825"/>
                  </a:solidFill>
                  <a:latin typeface="Arial"/>
                  <a:ea typeface="Arial"/>
                  <a:cs typeface="Arial"/>
                  <a:sym typeface="Arial"/>
                </a:rPr>
                <a:t>Kasih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15"/>
            <p:cNvSpPr txBox="1"/>
            <p:nvPr/>
          </p:nvSpPr>
          <p:spPr>
            <a:xfrm>
              <a:off x="67" y="2145885"/>
              <a:ext cx="11293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1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Send it to us! We hope you learned something new.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44" name="Google Shape;244;p15"/>
          <p:cNvPicPr preferRelativeResize="0"/>
          <p:nvPr/>
        </p:nvPicPr>
        <p:blipFill rotWithShape="1">
          <a:blip r:embed="rId3">
            <a:alphaModFix amt="21999"/>
          </a:blip>
          <a:srcRect b="0" l="0" r="0" t="0"/>
          <a:stretch/>
        </p:blipFill>
        <p:spPr>
          <a:xfrm>
            <a:off x="2470041" y="2784527"/>
            <a:ext cx="2223383" cy="77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251902">
            <a:off x="2297276" y="1924267"/>
            <a:ext cx="2945311" cy="1144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87650" y="5367375"/>
            <a:ext cx="3939099" cy="292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"/>
          <p:cNvSpPr/>
          <p:nvPr/>
        </p:nvSpPr>
        <p:spPr>
          <a:xfrm>
            <a:off x="8577180" y="236488"/>
            <a:ext cx="9381150" cy="9814023"/>
          </a:xfrm>
          <a:custGeom>
            <a:rect b="b" l="l" r="r" t="t"/>
            <a:pathLst>
              <a:path extrusionOk="0" h="7851218" w="7504919">
                <a:moveTo>
                  <a:pt x="7380458" y="7851218"/>
                </a:moveTo>
                <a:lnTo>
                  <a:pt x="124460" y="7851218"/>
                </a:lnTo>
                <a:cubicBezTo>
                  <a:pt x="55880" y="7851218"/>
                  <a:pt x="0" y="7795338"/>
                  <a:pt x="0" y="7726759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7380459" y="0"/>
                </a:lnTo>
                <a:cubicBezTo>
                  <a:pt x="7449038" y="0"/>
                  <a:pt x="7504919" y="55880"/>
                  <a:pt x="7504919" y="124460"/>
                </a:cubicBezTo>
                <a:lnTo>
                  <a:pt x="7504919" y="7726759"/>
                </a:lnTo>
                <a:cubicBezTo>
                  <a:pt x="7504919" y="7795339"/>
                  <a:pt x="7449038" y="7851218"/>
                  <a:pt x="7380459" y="78512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" name="Google Shape;102;p2"/>
          <p:cNvGrpSpPr/>
          <p:nvPr/>
        </p:nvGrpSpPr>
        <p:grpSpPr>
          <a:xfrm>
            <a:off x="9619273" y="1465850"/>
            <a:ext cx="7642003" cy="6408149"/>
            <a:chOff x="0" y="-47617"/>
            <a:chExt cx="10189336" cy="8544199"/>
          </a:xfrm>
        </p:grpSpPr>
        <p:cxnSp>
          <p:nvCxnSpPr>
            <p:cNvPr id="103" name="Google Shape;103;p2"/>
            <p:cNvCxnSpPr/>
            <p:nvPr/>
          </p:nvCxnSpPr>
          <p:spPr>
            <a:xfrm>
              <a:off x="2532" y="1113649"/>
              <a:ext cx="10184170" cy="0"/>
            </a:xfrm>
            <a:prstGeom prst="straightConnector1">
              <a:avLst/>
            </a:prstGeom>
            <a:noFill/>
            <a:ln cap="rnd" cmpd="sng" w="101600">
              <a:solidFill>
                <a:srgbClr val="F2F3F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4" name="Google Shape;104;p2"/>
            <p:cNvCxnSpPr/>
            <p:nvPr/>
          </p:nvCxnSpPr>
          <p:spPr>
            <a:xfrm>
              <a:off x="2532" y="2959382"/>
              <a:ext cx="10184170" cy="0"/>
            </a:xfrm>
            <a:prstGeom prst="straightConnector1">
              <a:avLst/>
            </a:prstGeom>
            <a:noFill/>
            <a:ln cap="rnd" cmpd="sng" w="101600">
              <a:solidFill>
                <a:srgbClr val="F2F3F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5" name="Google Shape;105;p2"/>
            <p:cNvCxnSpPr/>
            <p:nvPr/>
          </p:nvCxnSpPr>
          <p:spPr>
            <a:xfrm>
              <a:off x="2532" y="4805116"/>
              <a:ext cx="10184170" cy="0"/>
            </a:xfrm>
            <a:prstGeom prst="straightConnector1">
              <a:avLst/>
            </a:prstGeom>
            <a:noFill/>
            <a:ln cap="rnd" cmpd="sng" w="101600">
              <a:solidFill>
                <a:srgbClr val="F2F3F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6" name="Google Shape;106;p2"/>
            <p:cNvCxnSpPr/>
            <p:nvPr/>
          </p:nvCxnSpPr>
          <p:spPr>
            <a:xfrm>
              <a:off x="0" y="6650849"/>
              <a:ext cx="10186702" cy="0"/>
            </a:xfrm>
            <a:prstGeom prst="straightConnector1">
              <a:avLst/>
            </a:prstGeom>
            <a:noFill/>
            <a:ln cap="rnd" cmpd="sng" w="101600">
              <a:solidFill>
                <a:srgbClr val="F2F3F4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07" name="Google Shape;107;p2"/>
            <p:cNvCxnSpPr/>
            <p:nvPr/>
          </p:nvCxnSpPr>
          <p:spPr>
            <a:xfrm>
              <a:off x="308" y="8496582"/>
              <a:ext cx="10186394" cy="0"/>
            </a:xfrm>
            <a:prstGeom prst="straightConnector1">
              <a:avLst/>
            </a:prstGeom>
            <a:noFill/>
            <a:ln cap="rnd" cmpd="sng" w="101600">
              <a:solidFill>
                <a:srgbClr val="F2F3F4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08" name="Google Shape;108;p2"/>
            <p:cNvSpPr txBox="1"/>
            <p:nvPr/>
          </p:nvSpPr>
          <p:spPr>
            <a:xfrm>
              <a:off x="2537" y="-47617"/>
              <a:ext cx="98574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rPr b="1" lang="en-US" sz="2700">
                  <a:solidFill>
                    <a:srgbClr val="0E2C4B"/>
                  </a:solidFill>
                </a:rPr>
                <a:t>One Hot Encoder</a:t>
              </a:r>
              <a:endParaRPr b="1" i="1" sz="1700" u="none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109" name="Google Shape;109;p2"/>
            <p:cNvSpPr txBox="1"/>
            <p:nvPr/>
          </p:nvSpPr>
          <p:spPr>
            <a:xfrm>
              <a:off x="2536" y="1798114"/>
              <a:ext cx="9147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rPr b="1" lang="en-US" sz="2700">
                  <a:solidFill>
                    <a:srgbClr val="0E2C4B"/>
                  </a:solidFill>
                </a:rPr>
                <a:t>Features Selection</a:t>
              </a:r>
              <a:endParaRPr b="1" sz="1700"/>
            </a:p>
          </p:txBody>
        </p:sp>
        <p:sp>
          <p:nvSpPr>
            <p:cNvPr id="110" name="Google Shape;110;p2"/>
            <p:cNvSpPr txBox="1"/>
            <p:nvPr/>
          </p:nvSpPr>
          <p:spPr>
            <a:xfrm>
              <a:off x="2536" y="3643849"/>
              <a:ext cx="101868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rPr b="1" lang="en-US" sz="2700">
                  <a:solidFill>
                    <a:srgbClr val="0E2C4B"/>
                  </a:solidFill>
                </a:rPr>
                <a:t>Train Test Split</a:t>
              </a:r>
              <a:endParaRPr b="1" i="0" sz="27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 txBox="1"/>
            <p:nvPr/>
          </p:nvSpPr>
          <p:spPr>
            <a:xfrm>
              <a:off x="2532" y="5489575"/>
              <a:ext cx="9147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lang="en-US" sz="2700">
                  <a:solidFill>
                    <a:srgbClr val="0E2C4B"/>
                  </a:solidFill>
                </a:rPr>
                <a:t>Scaling</a:t>
              </a:r>
              <a:endParaRPr b="1" i="0" sz="2700" u="none" cap="none" strike="noStrike">
                <a:solidFill>
                  <a:srgbClr val="0E2C4B"/>
                </a:solidFill>
              </a:endParaRPr>
            </a:p>
          </p:txBody>
        </p:sp>
        <p:sp>
          <p:nvSpPr>
            <p:cNvPr id="112" name="Google Shape;112;p2"/>
            <p:cNvSpPr txBox="1"/>
            <p:nvPr/>
          </p:nvSpPr>
          <p:spPr>
            <a:xfrm>
              <a:off x="2532" y="7335308"/>
              <a:ext cx="91476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r>
                <a:rPr b="1" lang="en-US" sz="2700">
                  <a:solidFill>
                    <a:srgbClr val="0E2C4B"/>
                  </a:solidFill>
                </a:rPr>
                <a:t>Imbalance Dataset</a:t>
              </a:r>
              <a:endParaRPr b="1" i="1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" name="Google Shape;113;p2"/>
          <p:cNvGrpSpPr/>
          <p:nvPr/>
        </p:nvGrpSpPr>
        <p:grpSpPr>
          <a:xfrm>
            <a:off x="1028700" y="1249500"/>
            <a:ext cx="6173100" cy="2604635"/>
            <a:chOff x="0" y="0"/>
            <a:chExt cx="8230800" cy="4497730"/>
          </a:xfrm>
        </p:grpSpPr>
        <p:sp>
          <p:nvSpPr>
            <p:cNvPr id="114" name="Google Shape;114;p2"/>
            <p:cNvSpPr/>
            <p:nvPr/>
          </p:nvSpPr>
          <p:spPr>
            <a:xfrm>
              <a:off x="0" y="3397063"/>
              <a:ext cx="6702580" cy="1100667"/>
            </a:xfrm>
            <a:custGeom>
              <a:rect b="b" l="l" r="r" t="t"/>
              <a:pathLst>
                <a:path extrusionOk="0" h="660400" w="4021548">
                  <a:moveTo>
                    <a:pt x="3897087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97088" y="0"/>
                  </a:lnTo>
                  <a:cubicBezTo>
                    <a:pt x="3965668" y="0"/>
                    <a:pt x="4021548" y="55880"/>
                    <a:pt x="4021548" y="124460"/>
                  </a:cubicBezTo>
                  <a:lnTo>
                    <a:pt x="4021548" y="535940"/>
                  </a:lnTo>
                  <a:cubicBezTo>
                    <a:pt x="4021548" y="604520"/>
                    <a:pt x="3965668" y="660400"/>
                    <a:pt x="3897088" y="660400"/>
                  </a:cubicBezTo>
                  <a:close/>
                </a:path>
              </a:pathLst>
            </a:custGeom>
            <a:solidFill>
              <a:srgbClr val="F368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"/>
            <p:cNvSpPr txBox="1"/>
            <p:nvPr/>
          </p:nvSpPr>
          <p:spPr>
            <a:xfrm>
              <a:off x="0" y="0"/>
              <a:ext cx="8230800" cy="255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600"/>
                <a:buFont typeface="Arial"/>
                <a:buNone/>
              </a:pPr>
              <a:r>
                <a:rPr b="0" i="0" lang="en-US" sz="96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Daftar Isi</a:t>
              </a:r>
              <a:endParaRPr b="0" i="0" sz="9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"/>
            <p:cNvSpPr txBox="1"/>
            <p:nvPr/>
          </p:nvSpPr>
          <p:spPr>
            <a:xfrm>
              <a:off x="693230" y="3632366"/>
              <a:ext cx="5587800" cy="74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en-US" sz="28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Poin-poin Diskusi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7" name="Google Shape;1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7650" y="8131000"/>
            <a:ext cx="2431426" cy="180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"/>
          <p:cNvSpPr/>
          <p:nvPr/>
        </p:nvSpPr>
        <p:spPr>
          <a:xfrm>
            <a:off x="8577180" y="236488"/>
            <a:ext cx="9381150" cy="9814023"/>
          </a:xfrm>
          <a:custGeom>
            <a:rect b="b" l="l" r="r" t="t"/>
            <a:pathLst>
              <a:path extrusionOk="0" h="7851218" w="7504919">
                <a:moveTo>
                  <a:pt x="7380458" y="7851218"/>
                </a:moveTo>
                <a:lnTo>
                  <a:pt x="124460" y="7851218"/>
                </a:lnTo>
                <a:cubicBezTo>
                  <a:pt x="55880" y="7851218"/>
                  <a:pt x="0" y="7795338"/>
                  <a:pt x="0" y="7726759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7380459" y="0"/>
                </a:lnTo>
                <a:cubicBezTo>
                  <a:pt x="7449038" y="0"/>
                  <a:pt x="7504919" y="55880"/>
                  <a:pt x="7504919" y="124460"/>
                </a:cubicBezTo>
                <a:lnTo>
                  <a:pt x="7504919" y="7726759"/>
                </a:lnTo>
                <a:cubicBezTo>
                  <a:pt x="7504919" y="7795339"/>
                  <a:pt x="7449038" y="7851218"/>
                  <a:pt x="7380459" y="785121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3" name="Google Shape;123;p10"/>
          <p:cNvCxnSpPr/>
          <p:nvPr/>
        </p:nvCxnSpPr>
        <p:spPr>
          <a:xfrm>
            <a:off x="9448690" y="3502953"/>
            <a:ext cx="7638127" cy="0"/>
          </a:xfrm>
          <a:prstGeom prst="straightConnector1">
            <a:avLst/>
          </a:prstGeom>
          <a:noFill/>
          <a:ln cap="rnd" cmpd="sng" w="76200">
            <a:solidFill>
              <a:srgbClr val="F2F3F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4" name="Google Shape;124;p10"/>
          <p:cNvCxnSpPr/>
          <p:nvPr/>
        </p:nvCxnSpPr>
        <p:spPr>
          <a:xfrm>
            <a:off x="9448690" y="6707847"/>
            <a:ext cx="7638127" cy="0"/>
          </a:xfrm>
          <a:prstGeom prst="straightConnector1">
            <a:avLst/>
          </a:prstGeom>
          <a:noFill/>
          <a:ln cap="rnd" cmpd="sng" w="76200">
            <a:solidFill>
              <a:srgbClr val="F2F3F4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5" name="Google Shape;125;p10"/>
          <p:cNvGrpSpPr/>
          <p:nvPr/>
        </p:nvGrpSpPr>
        <p:grpSpPr>
          <a:xfrm>
            <a:off x="9448690" y="1000125"/>
            <a:ext cx="7714800" cy="2524228"/>
            <a:chOff x="0" y="-38100"/>
            <a:chExt cx="10286400" cy="3365638"/>
          </a:xfrm>
        </p:grpSpPr>
        <p:sp>
          <p:nvSpPr>
            <p:cNvPr id="126" name="Google Shape;126;p10"/>
            <p:cNvSpPr txBox="1"/>
            <p:nvPr/>
          </p:nvSpPr>
          <p:spPr>
            <a:xfrm>
              <a:off x="0" y="-38100"/>
              <a:ext cx="102864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1" lang="en-US" sz="2200">
                  <a:solidFill>
                    <a:srgbClr val="0E2C4B"/>
                  </a:solidFill>
                </a:rPr>
                <a:t>PENAFIAN (</a:t>
              </a:r>
              <a:r>
                <a:rPr b="1" i="1" lang="en-US" sz="2200">
                  <a:solidFill>
                    <a:srgbClr val="0E2C4B"/>
                  </a:solidFill>
                </a:rPr>
                <a:t>DISCLAIMER</a:t>
              </a:r>
              <a:r>
                <a:rPr b="1" lang="en-US" sz="2200">
                  <a:solidFill>
                    <a:srgbClr val="0E2C4B"/>
                  </a:solidFill>
                </a:rPr>
                <a:t>)</a:t>
              </a:r>
              <a:endParaRPr b="1" sz="1400" u="none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127" name="Google Shape;127;p10"/>
            <p:cNvSpPr txBox="1"/>
            <p:nvPr/>
          </p:nvSpPr>
          <p:spPr>
            <a:xfrm>
              <a:off x="0" y="766738"/>
              <a:ext cx="10286400" cy="256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en-US" sz="2400">
                  <a:solidFill>
                    <a:srgbClr val="0E2C4B"/>
                  </a:solidFill>
                </a:rPr>
                <a:t>Teknik</a:t>
              </a:r>
              <a:r>
                <a:rPr b="1" lang="en-US" sz="2400">
                  <a:solidFill>
                    <a:srgbClr val="0E2C4B"/>
                  </a:solidFill>
                </a:rPr>
                <a:t> label encoding</a:t>
              </a:r>
              <a:r>
                <a:rPr lang="en-US" sz="2400">
                  <a:solidFill>
                    <a:srgbClr val="0E2C4B"/>
                  </a:solidFill>
                </a:rPr>
                <a:t> bisa disalahartikan bahwa </a:t>
              </a:r>
              <a:r>
                <a:rPr i="1" lang="en-US" sz="2400">
                  <a:solidFill>
                    <a:srgbClr val="0E2C4B"/>
                  </a:solidFill>
                </a:rPr>
                <a:t>categorical data</a:t>
              </a:r>
              <a:r>
                <a:rPr lang="en-US" sz="2400">
                  <a:solidFill>
                    <a:srgbClr val="0E2C4B"/>
                  </a:solidFill>
                </a:rPr>
                <a:t> mempunyai urutan padahal bobot setiap value adalah sama. Ada teknik lainnya yang disebut dengan </a:t>
              </a:r>
              <a:r>
                <a:rPr b="1" lang="en-US" sz="2400">
                  <a:solidFill>
                    <a:srgbClr val="0E2C4B"/>
                  </a:solidFill>
                </a:rPr>
                <a:t>one hot encoder.</a:t>
              </a:r>
              <a:endParaRPr b="1" i="0" sz="1400" u="none" cap="none" strike="noStrike">
                <a:solidFill>
                  <a:srgbClr val="000000"/>
                </a:solidFill>
              </a:endParaRPr>
            </a:p>
          </p:txBody>
        </p:sp>
      </p:grpSp>
      <p:grpSp>
        <p:nvGrpSpPr>
          <p:cNvPr id="128" name="Google Shape;128;p10"/>
          <p:cNvGrpSpPr/>
          <p:nvPr/>
        </p:nvGrpSpPr>
        <p:grpSpPr>
          <a:xfrm>
            <a:off x="9448690" y="4205019"/>
            <a:ext cx="7714800" cy="2007178"/>
            <a:chOff x="0" y="-38100"/>
            <a:chExt cx="10286400" cy="2676238"/>
          </a:xfrm>
        </p:grpSpPr>
        <p:sp>
          <p:nvSpPr>
            <p:cNvPr id="129" name="Google Shape;129;p10"/>
            <p:cNvSpPr txBox="1"/>
            <p:nvPr/>
          </p:nvSpPr>
          <p:spPr>
            <a:xfrm>
              <a:off x="0" y="-38100"/>
              <a:ext cx="102864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4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b="1" lang="en-US" sz="2200">
                  <a:solidFill>
                    <a:srgbClr val="0E2C4B"/>
                  </a:solidFill>
                </a:rPr>
                <a:t>ONE HOT ENCODER</a:t>
              </a:r>
              <a:endParaRPr b="1" i="0" sz="1400" u="none" cap="none" strike="noStrike">
                <a:solidFill>
                  <a:srgbClr val="000000"/>
                </a:solidFill>
              </a:endParaRPr>
            </a:p>
          </p:txBody>
        </p:sp>
        <p:sp>
          <p:nvSpPr>
            <p:cNvPr id="130" name="Google Shape;130;p10"/>
            <p:cNvSpPr txBox="1"/>
            <p:nvPr/>
          </p:nvSpPr>
          <p:spPr>
            <a:xfrm>
              <a:off x="0" y="766738"/>
              <a:ext cx="10286400" cy="18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1" lang="en-US" sz="2400">
                  <a:solidFill>
                    <a:srgbClr val="0E2C4B"/>
                  </a:solidFill>
                </a:rPr>
                <a:t>One hot encoder</a:t>
              </a:r>
              <a:r>
                <a:rPr lang="en-US" sz="2400">
                  <a:solidFill>
                    <a:srgbClr val="0E2C4B"/>
                  </a:solidFill>
                </a:rPr>
                <a:t> adalah teknik yang merubah setiap nilai di dalam kolom menjadi kolom baru dan mengisinya dengan nilai biner yaitu 0 dan 1.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10"/>
          <p:cNvSpPr txBox="1"/>
          <p:nvPr/>
        </p:nvSpPr>
        <p:spPr>
          <a:xfrm>
            <a:off x="1028700" y="1249503"/>
            <a:ext cx="6173100" cy="53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900"/>
              <a:buFont typeface="Arial"/>
              <a:buNone/>
            </a:pPr>
            <a:r>
              <a:rPr lang="en-US" sz="6900">
                <a:solidFill>
                  <a:srgbClr val="0E2C4B"/>
                </a:solidFill>
              </a:rPr>
              <a:t>One Hot Encoder untuk</a:t>
            </a:r>
            <a:r>
              <a:rPr b="0" i="0" lang="en-US" sz="69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US" sz="6900" u="none" cap="none" strike="noStrike">
                <a:solidFill>
                  <a:srgbClr val="F36825"/>
                </a:solidFill>
                <a:latin typeface="Arial"/>
                <a:ea typeface="Arial"/>
                <a:cs typeface="Arial"/>
                <a:sym typeface="Arial"/>
              </a:rPr>
              <a:t>Analisis Churn: </a:t>
            </a:r>
            <a:r>
              <a:rPr b="0" i="0" lang="en-US" sz="6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Kenapa?</a:t>
            </a:r>
            <a:endParaRPr b="0" i="0" sz="13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rial"/>
              <a:buNone/>
            </a:pPr>
            <a:r>
              <a:t/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0"/>
          <p:cNvSpPr txBox="1"/>
          <p:nvPr/>
        </p:nvSpPr>
        <p:spPr>
          <a:xfrm>
            <a:off x="1028700" y="6516500"/>
            <a:ext cx="533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3" name="Google Shape;133;p10"/>
          <p:cNvGrpSpPr/>
          <p:nvPr/>
        </p:nvGrpSpPr>
        <p:grpSpPr>
          <a:xfrm>
            <a:off x="6045301" y="8432800"/>
            <a:ext cx="825500" cy="825500"/>
            <a:chOff x="0" y="0"/>
            <a:chExt cx="1100667" cy="1100667"/>
          </a:xfrm>
        </p:grpSpPr>
        <p:sp>
          <p:nvSpPr>
            <p:cNvPr id="134" name="Google Shape;134;p10"/>
            <p:cNvSpPr/>
            <p:nvPr/>
          </p:nvSpPr>
          <p:spPr>
            <a:xfrm>
              <a:off x="0" y="0"/>
              <a:ext cx="1100667" cy="1100667"/>
            </a:xfrm>
            <a:custGeom>
              <a:rect b="b" l="l" r="r" t="t"/>
              <a:pathLst>
                <a:path extrusionOk="0"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368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0"/>
            <p:cNvSpPr/>
            <p:nvPr/>
          </p:nvSpPr>
          <p:spPr>
            <a:xfrm rot="-5400000">
              <a:off x="436385" y="452780"/>
              <a:ext cx="290178" cy="195107"/>
            </a:xfrm>
            <a:custGeom>
              <a:rect b="b" l="l" r="r" t="t"/>
              <a:pathLst>
                <a:path extrusionOk="0"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f5f81e424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f5f81e4249_0_0"/>
          <p:cNvSpPr txBox="1"/>
          <p:nvPr/>
        </p:nvSpPr>
        <p:spPr>
          <a:xfrm>
            <a:off x="1010275" y="8626550"/>
            <a:ext cx="136485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0E2C4B"/>
                </a:solidFill>
              </a:rPr>
              <a:t>Dataset sebelum dilakukan One Hot Encoder pada kolom yang bersifat kategorikal yaitu pada Kolom Geography dan Gender</a:t>
            </a:r>
            <a:endParaRPr i="0" sz="2800" u="none" cap="none" strike="noStrike">
              <a:solidFill>
                <a:srgbClr val="000000"/>
              </a:solidFill>
            </a:endParaRPr>
          </a:p>
        </p:txBody>
      </p:sp>
      <p:pic>
        <p:nvPicPr>
          <p:cNvPr id="142" name="Google Shape;142;gf5f81e4249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200" y="2593200"/>
            <a:ext cx="17071024" cy="560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gf5f81e4249_0_0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One Hot Encoder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gf1e7eabfdb_2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f1e7eabfdb_2_10"/>
          <p:cNvSpPr txBox="1"/>
          <p:nvPr/>
        </p:nvSpPr>
        <p:spPr>
          <a:xfrm>
            <a:off x="761875" y="8702750"/>
            <a:ext cx="16910700" cy="14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0E2C4B"/>
                </a:solidFill>
              </a:rPr>
              <a:t>Pada kasus Customer Churn ini, One Hot Encoder digunakan untuk mengubah </a:t>
            </a:r>
            <a:endParaRPr sz="2800">
              <a:solidFill>
                <a:srgbClr val="0E2C4B"/>
              </a:solidFill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0E2C4B"/>
                </a:solidFill>
              </a:rPr>
              <a:t>gender male → 1 dan gender female → 0.</a:t>
            </a:r>
            <a:endParaRPr sz="2800">
              <a:solidFill>
                <a:srgbClr val="0E2C4B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800">
                <a:solidFill>
                  <a:srgbClr val="0E2C4B"/>
                </a:solidFill>
              </a:rPr>
              <a:t>One Hot Encoder juga digunakan untuk mengubah Geography</a:t>
            </a:r>
            <a:endParaRPr sz="2800">
              <a:solidFill>
                <a:srgbClr val="0E2C4B"/>
              </a:solidFill>
            </a:endParaRPr>
          </a:p>
        </p:txBody>
      </p:sp>
      <p:pic>
        <p:nvPicPr>
          <p:cNvPr id="150" name="Google Shape;150;gf1e7eabfdb_2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0" y="2154825"/>
            <a:ext cx="16910826" cy="635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f1e7eabfdb_2_10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One Hot Encoder (2)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gf1e7eabfdb_2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f1e7eabfdb_2_1"/>
          <p:cNvSpPr txBox="1"/>
          <p:nvPr/>
        </p:nvSpPr>
        <p:spPr>
          <a:xfrm>
            <a:off x="430850" y="2641650"/>
            <a:ext cx="17087400" cy="29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Kolom “CustomerId”, “RowNumber” dan “Surname” merupakan atribut </a:t>
            </a:r>
            <a:r>
              <a:rPr i="1" lang="en-US" sz="2800">
                <a:solidFill>
                  <a:schemeClr val="dk1"/>
                </a:solidFill>
              </a:rPr>
              <a:t>identifier</a:t>
            </a:r>
            <a:r>
              <a:rPr lang="en-US" sz="2800">
                <a:solidFill>
                  <a:schemeClr val="dk1"/>
                </a:solidFill>
              </a:rPr>
              <a:t> yang tidak berpengaruh kepada target, sehingga dapat dihapus.</a:t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Sedangkan b</a:t>
            </a:r>
            <a:r>
              <a:rPr lang="en-US" sz="2800">
                <a:solidFill>
                  <a:schemeClr val="dk1"/>
                </a:solidFill>
              </a:rPr>
              <a:t>erdasarkan heatmap, terlihat kolom “Tenure”, “HasCrCard”, dan “EstimatedSalary” memiliki nilai korelasi yang kecil mendekati nol, sehingga kolom ini di drop dari Features karena dinilai tidak berkorelasi dengan nilai target “Exited”.</a:t>
            </a:r>
            <a:endParaRPr sz="2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800">
                <a:solidFill>
                  <a:schemeClr val="dk1"/>
                </a:solidFill>
              </a:rPr>
              <a:t> </a:t>
            </a:r>
            <a:endParaRPr sz="2800">
              <a:solidFill>
                <a:schemeClr val="dk1"/>
              </a:solidFill>
            </a:endParaRPr>
          </a:p>
        </p:txBody>
      </p:sp>
      <p:pic>
        <p:nvPicPr>
          <p:cNvPr id="158" name="Google Shape;158;gf1e7eabfdb_2_1"/>
          <p:cNvPicPr preferRelativeResize="0"/>
          <p:nvPr/>
        </p:nvPicPr>
        <p:blipFill rotWithShape="1">
          <a:blip r:embed="rId4">
            <a:alphaModFix/>
          </a:blip>
          <a:srcRect b="0" l="6498" r="14343" t="79481"/>
          <a:stretch/>
        </p:blipFill>
        <p:spPr>
          <a:xfrm>
            <a:off x="1758972" y="5910338"/>
            <a:ext cx="14770050" cy="30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gf1e7eabfdb_2_1"/>
          <p:cNvSpPr/>
          <p:nvPr/>
        </p:nvSpPr>
        <p:spPr>
          <a:xfrm>
            <a:off x="13829500" y="5910200"/>
            <a:ext cx="1425600" cy="3089100"/>
          </a:xfrm>
          <a:prstGeom prst="rect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f1e7eabfdb_2_1"/>
          <p:cNvSpPr/>
          <p:nvPr/>
        </p:nvSpPr>
        <p:spPr>
          <a:xfrm>
            <a:off x="11391100" y="5910200"/>
            <a:ext cx="1425600" cy="3089100"/>
          </a:xfrm>
          <a:prstGeom prst="rect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f1e7eabfdb_2_1"/>
          <p:cNvSpPr/>
          <p:nvPr/>
        </p:nvSpPr>
        <p:spPr>
          <a:xfrm>
            <a:off x="7733500" y="5910200"/>
            <a:ext cx="1425600" cy="3089100"/>
          </a:xfrm>
          <a:prstGeom prst="rect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f1e7eabfdb_2_1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Features Selection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gf1e7eabfdb_3_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f1e7eabfdb_3_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600" y="2383425"/>
            <a:ext cx="17102875" cy="696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f1e7eabfdb_3_44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Features Selection (2)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7"/>
          <p:cNvSpPr txBox="1"/>
          <p:nvPr/>
        </p:nvSpPr>
        <p:spPr>
          <a:xfrm>
            <a:off x="782707" y="1028700"/>
            <a:ext cx="164766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Splitting Features and </a:t>
            </a:r>
            <a:r>
              <a:rPr lang="en-US" sz="7000">
                <a:solidFill>
                  <a:srgbClr val="F36825"/>
                </a:solidFill>
              </a:rPr>
              <a:t>Target Variables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95650" y="8047825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7"/>
          <p:cNvSpPr/>
          <p:nvPr/>
        </p:nvSpPr>
        <p:spPr>
          <a:xfrm>
            <a:off x="2228250" y="4329350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Dataset</a:t>
            </a:r>
            <a:endParaRPr sz="3000"/>
          </a:p>
        </p:txBody>
      </p:sp>
      <p:sp>
        <p:nvSpPr>
          <p:cNvPr id="177" name="Google Shape;177;p7"/>
          <p:cNvSpPr/>
          <p:nvPr/>
        </p:nvSpPr>
        <p:spPr>
          <a:xfrm>
            <a:off x="7028900" y="3795000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Features</a:t>
            </a:r>
            <a:endParaRPr sz="3000"/>
          </a:p>
        </p:txBody>
      </p:sp>
      <p:sp>
        <p:nvSpPr>
          <p:cNvPr id="178" name="Google Shape;178;p7"/>
          <p:cNvSpPr/>
          <p:nvPr/>
        </p:nvSpPr>
        <p:spPr>
          <a:xfrm>
            <a:off x="7028850" y="5083575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Target</a:t>
            </a:r>
            <a:endParaRPr sz="3000"/>
          </a:p>
        </p:txBody>
      </p:sp>
      <p:sp>
        <p:nvSpPr>
          <p:cNvPr id="179" name="Google Shape;179;p7"/>
          <p:cNvSpPr txBox="1"/>
          <p:nvPr/>
        </p:nvSpPr>
        <p:spPr>
          <a:xfrm>
            <a:off x="9819238" y="3779700"/>
            <a:ext cx="7252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Kolom selain</a:t>
            </a:r>
            <a:r>
              <a:rPr lang="en-US" sz="3000">
                <a:solidFill>
                  <a:schemeClr val="dk1"/>
                </a:solidFill>
              </a:rPr>
              <a:t> “Exited”</a:t>
            </a:r>
            <a:endParaRPr sz="3000"/>
          </a:p>
        </p:txBody>
      </p:sp>
      <p:sp>
        <p:nvSpPr>
          <p:cNvPr id="180" name="Google Shape;180;p7"/>
          <p:cNvSpPr txBox="1"/>
          <p:nvPr/>
        </p:nvSpPr>
        <p:spPr>
          <a:xfrm>
            <a:off x="9819250" y="5299125"/>
            <a:ext cx="7252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Kolom </a:t>
            </a:r>
            <a:r>
              <a:rPr lang="en-US" sz="3000">
                <a:solidFill>
                  <a:schemeClr val="dk1"/>
                </a:solidFill>
              </a:rPr>
              <a:t>“Exited”</a:t>
            </a:r>
            <a:endParaRPr sz="3000"/>
          </a:p>
        </p:txBody>
      </p:sp>
      <p:cxnSp>
        <p:nvCxnSpPr>
          <p:cNvPr id="181" name="Google Shape;181;p7"/>
          <p:cNvCxnSpPr>
            <a:stCxn id="176" idx="6"/>
            <a:endCxn id="177" idx="2"/>
          </p:cNvCxnSpPr>
          <p:nvPr/>
        </p:nvCxnSpPr>
        <p:spPr>
          <a:xfrm flipH="1" rot="10800000">
            <a:off x="4659750" y="4333850"/>
            <a:ext cx="2369100" cy="5343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2" name="Google Shape;182;p7"/>
          <p:cNvCxnSpPr>
            <a:stCxn id="176" idx="6"/>
            <a:endCxn id="178" idx="2"/>
          </p:cNvCxnSpPr>
          <p:nvPr/>
        </p:nvCxnSpPr>
        <p:spPr>
          <a:xfrm>
            <a:off x="4659750" y="4868150"/>
            <a:ext cx="2369100" cy="7542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3" name="Google Shape;183;p7"/>
          <p:cNvSpPr txBox="1"/>
          <p:nvPr/>
        </p:nvSpPr>
        <p:spPr>
          <a:xfrm>
            <a:off x="5355175" y="4023600"/>
            <a:ext cx="97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X</a:t>
            </a:r>
            <a:endParaRPr sz="3000"/>
          </a:p>
        </p:txBody>
      </p:sp>
      <p:sp>
        <p:nvSpPr>
          <p:cNvPr id="184" name="Google Shape;184;p7"/>
          <p:cNvSpPr txBox="1"/>
          <p:nvPr/>
        </p:nvSpPr>
        <p:spPr>
          <a:xfrm>
            <a:off x="5355150" y="5109400"/>
            <a:ext cx="97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y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5f81e4249_1_26"/>
          <p:cNvSpPr txBox="1"/>
          <p:nvPr/>
        </p:nvSpPr>
        <p:spPr>
          <a:xfrm>
            <a:off x="1049175" y="7254663"/>
            <a:ext cx="4221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Feature Scaling: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>
                <a:solidFill>
                  <a:schemeClr val="dk1"/>
                </a:solidFill>
              </a:rPr>
              <a:t>StandardScaler</a:t>
            </a:r>
            <a:endParaRPr sz="3000"/>
          </a:p>
        </p:txBody>
      </p:sp>
      <p:sp>
        <p:nvSpPr>
          <p:cNvPr id="190" name="Google Shape;190;gf5f81e4249_1_26"/>
          <p:cNvSpPr txBox="1"/>
          <p:nvPr/>
        </p:nvSpPr>
        <p:spPr>
          <a:xfrm>
            <a:off x="782707" y="1028700"/>
            <a:ext cx="164766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Splitting Train-Test Dataset and </a:t>
            </a:r>
            <a:r>
              <a:rPr lang="en-US" sz="7000">
                <a:solidFill>
                  <a:srgbClr val="F36825"/>
                </a:solidFill>
              </a:rPr>
              <a:t>Scaling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gf5f81e4249_1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395650" y="8047825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f5f81e4249_1_26"/>
          <p:cNvSpPr/>
          <p:nvPr/>
        </p:nvSpPr>
        <p:spPr>
          <a:xfrm>
            <a:off x="10936050" y="2351400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Dataset</a:t>
            </a:r>
            <a:endParaRPr sz="3000"/>
          </a:p>
        </p:txBody>
      </p:sp>
      <p:sp>
        <p:nvSpPr>
          <p:cNvPr id="193" name="Google Shape;193;gf5f81e4249_1_26"/>
          <p:cNvSpPr/>
          <p:nvPr/>
        </p:nvSpPr>
        <p:spPr>
          <a:xfrm>
            <a:off x="8106775" y="3674100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X</a:t>
            </a:r>
            <a:endParaRPr sz="3000"/>
          </a:p>
        </p:txBody>
      </p:sp>
      <p:sp>
        <p:nvSpPr>
          <p:cNvPr id="194" name="Google Shape;194;gf5f81e4249_1_26"/>
          <p:cNvSpPr/>
          <p:nvPr/>
        </p:nvSpPr>
        <p:spPr>
          <a:xfrm>
            <a:off x="13822125" y="3674100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y</a:t>
            </a:r>
            <a:endParaRPr sz="3000"/>
          </a:p>
        </p:txBody>
      </p:sp>
      <p:sp>
        <p:nvSpPr>
          <p:cNvPr id="195" name="Google Shape;195;gf5f81e4249_1_26"/>
          <p:cNvSpPr/>
          <p:nvPr/>
        </p:nvSpPr>
        <p:spPr>
          <a:xfrm>
            <a:off x="6645850" y="6138350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X</a:t>
            </a:r>
            <a:r>
              <a:rPr lang="en-US" sz="3000"/>
              <a:t> train</a:t>
            </a:r>
            <a:endParaRPr sz="3000"/>
          </a:p>
        </p:txBody>
      </p:sp>
      <p:sp>
        <p:nvSpPr>
          <p:cNvPr id="196" name="Google Shape;196;gf5f81e4249_1_26"/>
          <p:cNvSpPr/>
          <p:nvPr/>
        </p:nvSpPr>
        <p:spPr>
          <a:xfrm>
            <a:off x="9606725" y="6138350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X test</a:t>
            </a:r>
            <a:endParaRPr sz="3000"/>
          </a:p>
        </p:txBody>
      </p:sp>
      <p:sp>
        <p:nvSpPr>
          <p:cNvPr id="197" name="Google Shape;197;gf5f81e4249_1_26"/>
          <p:cNvSpPr/>
          <p:nvPr/>
        </p:nvSpPr>
        <p:spPr>
          <a:xfrm>
            <a:off x="12416975" y="6138350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y</a:t>
            </a:r>
            <a:r>
              <a:rPr lang="en-US" sz="3000"/>
              <a:t> train</a:t>
            </a:r>
            <a:endParaRPr sz="3000"/>
          </a:p>
        </p:txBody>
      </p:sp>
      <p:sp>
        <p:nvSpPr>
          <p:cNvPr id="198" name="Google Shape;198;gf5f81e4249_1_26"/>
          <p:cNvSpPr/>
          <p:nvPr/>
        </p:nvSpPr>
        <p:spPr>
          <a:xfrm>
            <a:off x="15377850" y="6138350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y</a:t>
            </a:r>
            <a:r>
              <a:rPr lang="en-US" sz="3000"/>
              <a:t> test</a:t>
            </a:r>
            <a:endParaRPr sz="3000"/>
          </a:p>
        </p:txBody>
      </p:sp>
      <p:sp>
        <p:nvSpPr>
          <p:cNvPr id="199" name="Google Shape;199;gf5f81e4249_1_26"/>
          <p:cNvSpPr/>
          <p:nvPr/>
        </p:nvSpPr>
        <p:spPr>
          <a:xfrm>
            <a:off x="6635475" y="8504075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X train std</a:t>
            </a:r>
            <a:endParaRPr sz="3000"/>
          </a:p>
        </p:txBody>
      </p:sp>
      <p:sp>
        <p:nvSpPr>
          <p:cNvPr id="200" name="Google Shape;200;gf5f81e4249_1_26"/>
          <p:cNvSpPr/>
          <p:nvPr/>
        </p:nvSpPr>
        <p:spPr>
          <a:xfrm>
            <a:off x="9596350" y="8504075"/>
            <a:ext cx="2431500" cy="1077600"/>
          </a:xfrm>
          <a:prstGeom prst="ellipse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X test std</a:t>
            </a:r>
            <a:endParaRPr sz="3000"/>
          </a:p>
        </p:txBody>
      </p:sp>
      <p:sp>
        <p:nvSpPr>
          <p:cNvPr id="201" name="Google Shape;201;gf5f81e4249_1_26"/>
          <p:cNvSpPr txBox="1"/>
          <p:nvPr/>
        </p:nvSpPr>
        <p:spPr>
          <a:xfrm>
            <a:off x="1049175" y="4511463"/>
            <a:ext cx="4221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Proporsi split dataset: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80% train dataset</a:t>
            </a:r>
            <a:endParaRPr sz="3000"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20% test dataset</a:t>
            </a:r>
            <a:endParaRPr sz="3000"/>
          </a:p>
        </p:txBody>
      </p:sp>
      <p:cxnSp>
        <p:nvCxnSpPr>
          <p:cNvPr id="202" name="Google Shape;202;gf5f81e4249_1_26"/>
          <p:cNvCxnSpPr>
            <a:stCxn id="192" idx="3"/>
            <a:endCxn id="193" idx="0"/>
          </p:cNvCxnSpPr>
          <p:nvPr/>
        </p:nvCxnSpPr>
        <p:spPr>
          <a:xfrm flipH="1">
            <a:off x="9322635" y="3271189"/>
            <a:ext cx="1969500" cy="4029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3" name="Google Shape;203;gf5f81e4249_1_26"/>
          <p:cNvCxnSpPr>
            <a:stCxn id="192" idx="5"/>
            <a:endCxn id="194" idx="0"/>
          </p:cNvCxnSpPr>
          <p:nvPr/>
        </p:nvCxnSpPr>
        <p:spPr>
          <a:xfrm>
            <a:off x="13011465" y="3271189"/>
            <a:ext cx="2026500" cy="4029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gf5f81e4249_1_26"/>
          <p:cNvCxnSpPr>
            <a:stCxn id="193" idx="4"/>
            <a:endCxn id="195" idx="0"/>
          </p:cNvCxnSpPr>
          <p:nvPr/>
        </p:nvCxnSpPr>
        <p:spPr>
          <a:xfrm flipH="1">
            <a:off x="7861525" y="4751700"/>
            <a:ext cx="1461000" cy="13866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gf5f81e4249_1_26"/>
          <p:cNvCxnSpPr>
            <a:stCxn id="193" idx="4"/>
            <a:endCxn id="196" idx="0"/>
          </p:cNvCxnSpPr>
          <p:nvPr/>
        </p:nvCxnSpPr>
        <p:spPr>
          <a:xfrm>
            <a:off x="9322525" y="4751700"/>
            <a:ext cx="1500000" cy="13866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gf5f81e4249_1_26"/>
          <p:cNvCxnSpPr>
            <a:stCxn id="194" idx="4"/>
            <a:endCxn id="197" idx="0"/>
          </p:cNvCxnSpPr>
          <p:nvPr/>
        </p:nvCxnSpPr>
        <p:spPr>
          <a:xfrm flipH="1">
            <a:off x="13632675" y="4751700"/>
            <a:ext cx="1405200" cy="13866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gf5f81e4249_1_26"/>
          <p:cNvCxnSpPr>
            <a:stCxn id="194" idx="4"/>
            <a:endCxn id="198" idx="0"/>
          </p:cNvCxnSpPr>
          <p:nvPr/>
        </p:nvCxnSpPr>
        <p:spPr>
          <a:xfrm>
            <a:off x="15037875" y="4751700"/>
            <a:ext cx="1555800" cy="13866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Google Shape;208;gf5f81e4249_1_26"/>
          <p:cNvCxnSpPr>
            <a:stCxn id="195" idx="4"/>
            <a:endCxn id="199" idx="0"/>
          </p:cNvCxnSpPr>
          <p:nvPr/>
        </p:nvCxnSpPr>
        <p:spPr>
          <a:xfrm flipH="1">
            <a:off x="7851100" y="7215950"/>
            <a:ext cx="10500" cy="12882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9" name="Google Shape;209;gf5f81e4249_1_26"/>
          <p:cNvCxnSpPr>
            <a:stCxn id="196" idx="4"/>
            <a:endCxn id="200" idx="0"/>
          </p:cNvCxnSpPr>
          <p:nvPr/>
        </p:nvCxnSpPr>
        <p:spPr>
          <a:xfrm flipH="1">
            <a:off x="10811975" y="7215950"/>
            <a:ext cx="10500" cy="1288200"/>
          </a:xfrm>
          <a:prstGeom prst="straightConnector1">
            <a:avLst/>
          </a:prstGeom>
          <a:noFill/>
          <a:ln cap="flat" cmpd="sng" w="38100">
            <a:solidFill>
              <a:srgbClr val="F3682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0" name="Google Shape;210;gf5f81e4249_1_26"/>
          <p:cNvCxnSpPr>
            <a:stCxn id="201" idx="3"/>
          </p:cNvCxnSpPr>
          <p:nvPr/>
        </p:nvCxnSpPr>
        <p:spPr>
          <a:xfrm>
            <a:off x="5270175" y="5296413"/>
            <a:ext cx="1690200" cy="2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1" name="Google Shape;211;gf5f81e4249_1_26"/>
          <p:cNvCxnSpPr/>
          <p:nvPr/>
        </p:nvCxnSpPr>
        <p:spPr>
          <a:xfrm>
            <a:off x="5270175" y="7811013"/>
            <a:ext cx="1690200" cy="2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2" name="Google Shape;212;gf5f81e4249_1_26"/>
          <p:cNvSpPr txBox="1"/>
          <p:nvPr/>
        </p:nvSpPr>
        <p:spPr>
          <a:xfrm>
            <a:off x="7610300" y="4981938"/>
            <a:ext cx="1062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80%</a:t>
            </a:r>
            <a:endParaRPr sz="3000"/>
          </a:p>
        </p:txBody>
      </p:sp>
      <p:sp>
        <p:nvSpPr>
          <p:cNvPr id="213" name="Google Shape;213;gf5f81e4249_1_26"/>
          <p:cNvSpPr txBox="1"/>
          <p:nvPr/>
        </p:nvSpPr>
        <p:spPr>
          <a:xfrm>
            <a:off x="10118275" y="4981938"/>
            <a:ext cx="1062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2</a:t>
            </a:r>
            <a:r>
              <a:rPr lang="en-US" sz="3000"/>
              <a:t>0%</a:t>
            </a:r>
            <a:endParaRPr sz="3000"/>
          </a:p>
        </p:txBody>
      </p:sp>
      <p:sp>
        <p:nvSpPr>
          <p:cNvPr id="214" name="Google Shape;214;gf5f81e4249_1_26"/>
          <p:cNvSpPr txBox="1"/>
          <p:nvPr/>
        </p:nvSpPr>
        <p:spPr>
          <a:xfrm>
            <a:off x="13401500" y="4981938"/>
            <a:ext cx="1062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80%</a:t>
            </a:r>
            <a:endParaRPr sz="3000"/>
          </a:p>
        </p:txBody>
      </p:sp>
      <p:sp>
        <p:nvSpPr>
          <p:cNvPr id="215" name="Google Shape;215;gf5f81e4249_1_26"/>
          <p:cNvSpPr txBox="1"/>
          <p:nvPr/>
        </p:nvSpPr>
        <p:spPr>
          <a:xfrm>
            <a:off x="15909475" y="4981938"/>
            <a:ext cx="1062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20%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